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6.jpg" ContentType="image/png"/>
  <Override PartName="/ppt/media/image3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2"/>
  </p:handoutMasterIdLst>
  <p:sldIdLst>
    <p:sldId id="287" r:id="rId2"/>
    <p:sldId id="288" r:id="rId3"/>
    <p:sldId id="271" r:id="rId4"/>
    <p:sldId id="270"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autoAdjust="0"/>
    <p:restoredTop sz="94660"/>
  </p:normalViewPr>
  <p:slideViewPr>
    <p:cSldViewPr snapToGrid="0">
      <p:cViewPr varScale="1">
        <p:scale>
          <a:sx n="78" d="100"/>
          <a:sy n="78" d="100"/>
        </p:scale>
        <p:origin x="821" y="6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F1169A-CD69-F80B-E71F-CD4630374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F18D6-035C-2281-9C8D-5695153514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61C11-58C1-4EEF-8E81-1D7B6FF3C185}" type="datetimeFigureOut">
              <a:rPr lang="en-US" smtClean="0"/>
              <a:t>4/8/2024</a:t>
            </a:fld>
            <a:endParaRPr lang="en-US"/>
          </a:p>
        </p:txBody>
      </p:sp>
      <p:sp>
        <p:nvSpPr>
          <p:cNvPr id="4" name="Footer Placeholder 3">
            <a:extLst>
              <a:ext uri="{FF2B5EF4-FFF2-40B4-BE49-F238E27FC236}">
                <a16:creationId xmlns:a16="http://schemas.microsoft.com/office/drawing/2014/main" id="{C8209F5B-1A14-F46D-9764-F71EE27C68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ED13E2-156E-9F02-8553-98A811584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16BFA-A0CA-4553-94B2-A5465275ADED}" type="slidenum">
              <a:rPr lang="en-US" smtClean="0"/>
              <a:t>‹#›</a:t>
            </a:fld>
            <a:endParaRPr lang="en-US"/>
          </a:p>
        </p:txBody>
      </p:sp>
    </p:spTree>
    <p:extLst>
      <p:ext uri="{BB962C8B-B14F-4D97-AF65-F5344CB8AC3E}">
        <p14:creationId xmlns:p14="http://schemas.microsoft.com/office/powerpoint/2010/main" val="31838854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D388-8F30-1FDD-2166-B1E8F6CCE1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9A667-11D3-2743-458D-712912F1B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AB859-2B09-E6E0-61BE-6D751F42751E}"/>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5" name="Footer Placeholder 4">
            <a:extLst>
              <a:ext uri="{FF2B5EF4-FFF2-40B4-BE49-F238E27FC236}">
                <a16:creationId xmlns:a16="http://schemas.microsoft.com/office/drawing/2014/main" id="{BAF5F3C6-A596-B610-C3C3-6C068ABF4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DEC4E-482E-E979-F3E6-F80DC88FC71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1699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79D0-9B1C-28D2-5AB8-95F3A67F5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572A3-EFB5-33BA-0CB6-460E025A73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7E284-FDA2-AC4E-11C6-D8EAC498BA5F}"/>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5" name="Footer Placeholder 4">
            <a:extLst>
              <a:ext uri="{FF2B5EF4-FFF2-40B4-BE49-F238E27FC236}">
                <a16:creationId xmlns:a16="http://schemas.microsoft.com/office/drawing/2014/main" id="{4CF958E2-4008-9C16-EEE5-2E63EF2A3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46BD4-C97E-B1FF-857B-648729E7AF9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8909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80D727-3291-FE65-7447-C4CF46F480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D07FD-EE24-FFEA-E4F9-9AAD190CB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8A8A3-E5E4-9729-1BBD-42917F0CFC21}"/>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5" name="Footer Placeholder 4">
            <a:extLst>
              <a:ext uri="{FF2B5EF4-FFF2-40B4-BE49-F238E27FC236}">
                <a16:creationId xmlns:a16="http://schemas.microsoft.com/office/drawing/2014/main" id="{77DD3256-EA34-4C80-399D-AA549E8E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F2955-073E-4110-8E6E-89A0C999900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1153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0AAB-2C5C-5923-442B-B98CA6AA0A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EF570-4354-4BB8-2CB9-D281B8868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6D669-779E-FA69-3D5C-AE5FCDA7DBE8}"/>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5" name="Footer Placeholder 4">
            <a:extLst>
              <a:ext uri="{FF2B5EF4-FFF2-40B4-BE49-F238E27FC236}">
                <a16:creationId xmlns:a16="http://schemas.microsoft.com/office/drawing/2014/main" id="{20715F7C-DA0C-4CE7-2A4D-27EC0A1E7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FD1F5-51AF-BFCC-F21C-C086541F438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2182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C70-786E-11AD-E29D-AB875BDA0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A1313B-CFCE-10AB-9C15-AD61C211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B97D-DC15-CD80-B40D-95EBE8A42F96}"/>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5" name="Footer Placeholder 4">
            <a:extLst>
              <a:ext uri="{FF2B5EF4-FFF2-40B4-BE49-F238E27FC236}">
                <a16:creationId xmlns:a16="http://schemas.microsoft.com/office/drawing/2014/main" id="{700BEA1F-35CF-DAF2-2E46-25BBD5599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46309-B3FC-C6C7-288C-CEFE5DEAE36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53797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471C-04FE-3833-8913-FC95982A51A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B781FF-587D-42F2-5E40-BAAD1DAF16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B4DB2-03F0-06FA-D98D-9EF1A1A52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AE8198-4841-4128-5096-E920DE279896}"/>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6" name="Footer Placeholder 5">
            <a:extLst>
              <a:ext uri="{FF2B5EF4-FFF2-40B4-BE49-F238E27FC236}">
                <a16:creationId xmlns:a16="http://schemas.microsoft.com/office/drawing/2014/main" id="{E7C26058-A8A5-A70D-EB37-661044559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BB252-056D-4E0D-BB0B-B75D5C3863C3}"/>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644002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BFF0062-C95F-CFE0-B936-027EE83C34A3}"/>
              </a:ext>
            </a:extLst>
          </p:cNvPr>
          <p:cNvSpPr>
            <a:spLocks noGrp="1"/>
          </p:cNvSpPr>
          <p:nvPr>
            <p:ph type="pic" sz="quarter" idx="13"/>
          </p:nvPr>
        </p:nvSpPr>
        <p:spPr>
          <a:xfrm>
            <a:off x="11887199" y="2231923"/>
            <a:ext cx="2202425" cy="2782530"/>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1" name="Picture Placeholder 20">
            <a:extLst>
              <a:ext uri="{FF2B5EF4-FFF2-40B4-BE49-F238E27FC236}">
                <a16:creationId xmlns:a16="http://schemas.microsoft.com/office/drawing/2014/main" id="{3553C0FA-3BF4-7ADF-D782-4D49D84ED541}"/>
              </a:ext>
            </a:extLst>
          </p:cNvPr>
          <p:cNvSpPr>
            <a:spLocks noGrp="1"/>
          </p:cNvSpPr>
          <p:nvPr>
            <p:ph type="pic" sz="quarter" idx="12"/>
          </p:nvPr>
        </p:nvSpPr>
        <p:spPr>
          <a:xfrm>
            <a:off x="9694606"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71995 w 2153264"/>
              <a:gd name="connsiteY5" fmla="*/ 2782530 h 2782530"/>
              <a:gd name="connsiteX6" fmla="*/ 0 w 2153264"/>
              <a:gd name="connsiteY6" fmla="*/ 241053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71995" y="2782530"/>
                </a:lnTo>
                <a:cubicBezTo>
                  <a:pt x="166548" y="2782530"/>
                  <a:pt x="0" y="2615982"/>
                  <a:pt x="0" y="241053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8" name="Picture Placeholder 17">
            <a:extLst>
              <a:ext uri="{FF2B5EF4-FFF2-40B4-BE49-F238E27FC236}">
                <a16:creationId xmlns:a16="http://schemas.microsoft.com/office/drawing/2014/main" id="{71195253-FB19-D641-F752-402C82AEED3E}"/>
              </a:ext>
            </a:extLst>
          </p:cNvPr>
          <p:cNvSpPr>
            <a:spLocks noGrp="1"/>
          </p:cNvSpPr>
          <p:nvPr>
            <p:ph type="pic" sz="quarter" idx="11"/>
          </p:nvPr>
        </p:nvSpPr>
        <p:spPr>
          <a:xfrm>
            <a:off x="7502013"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58885 w 2153264"/>
              <a:gd name="connsiteY5" fmla="*/ 2782530 h 2782530"/>
              <a:gd name="connsiteX6" fmla="*/ 0 w 2153264"/>
              <a:gd name="connsiteY6" fmla="*/ 242364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58885" y="2782530"/>
                </a:lnTo>
                <a:cubicBezTo>
                  <a:pt x="160678" y="2782530"/>
                  <a:pt x="0" y="2621852"/>
                  <a:pt x="0" y="242364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6" name="Picture Placeholder 15">
            <a:extLst>
              <a:ext uri="{FF2B5EF4-FFF2-40B4-BE49-F238E27FC236}">
                <a16:creationId xmlns:a16="http://schemas.microsoft.com/office/drawing/2014/main" id="{7D3ED92E-794F-7BAF-18CE-7F3E3785C855}"/>
              </a:ext>
            </a:extLst>
          </p:cNvPr>
          <p:cNvSpPr>
            <a:spLocks noGrp="1"/>
          </p:cNvSpPr>
          <p:nvPr>
            <p:ph type="pic" sz="quarter" idx="10"/>
          </p:nvPr>
        </p:nvSpPr>
        <p:spPr>
          <a:xfrm>
            <a:off x="5181600" y="1386351"/>
            <a:ext cx="2231923" cy="3628103"/>
          </a:xfrm>
          <a:custGeom>
            <a:avLst/>
            <a:gdLst>
              <a:gd name="connsiteX0" fmla="*/ 371995 w 2231923"/>
              <a:gd name="connsiteY0" fmla="*/ 0 h 3628103"/>
              <a:gd name="connsiteX1" fmla="*/ 1859928 w 2231923"/>
              <a:gd name="connsiteY1" fmla="*/ 0 h 3628103"/>
              <a:gd name="connsiteX2" fmla="*/ 2231923 w 2231923"/>
              <a:gd name="connsiteY2" fmla="*/ 371995 h 3628103"/>
              <a:gd name="connsiteX3" fmla="*/ 2231923 w 2231923"/>
              <a:gd name="connsiteY3" fmla="*/ 3256108 h 3628103"/>
              <a:gd name="connsiteX4" fmla="*/ 1859928 w 2231923"/>
              <a:gd name="connsiteY4" fmla="*/ 3628103 h 3628103"/>
              <a:gd name="connsiteX5" fmla="*/ 371995 w 2231923"/>
              <a:gd name="connsiteY5" fmla="*/ 3628103 h 3628103"/>
              <a:gd name="connsiteX6" fmla="*/ 0 w 2231923"/>
              <a:gd name="connsiteY6" fmla="*/ 3256108 h 3628103"/>
              <a:gd name="connsiteX7" fmla="*/ 0 w 2231923"/>
              <a:gd name="connsiteY7" fmla="*/ 371995 h 3628103"/>
              <a:gd name="connsiteX8" fmla="*/ 371995 w 2231923"/>
              <a:gd name="connsiteY8" fmla="*/ 0 h 362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923" h="3628103">
                <a:moveTo>
                  <a:pt x="371995" y="0"/>
                </a:moveTo>
                <a:lnTo>
                  <a:pt x="1859928" y="0"/>
                </a:lnTo>
                <a:cubicBezTo>
                  <a:pt x="2065375" y="0"/>
                  <a:pt x="2231923" y="166548"/>
                  <a:pt x="2231923" y="371995"/>
                </a:cubicBezTo>
                <a:lnTo>
                  <a:pt x="2231923" y="3256108"/>
                </a:lnTo>
                <a:cubicBezTo>
                  <a:pt x="2231923" y="3461555"/>
                  <a:pt x="2065375" y="3628103"/>
                  <a:pt x="1859928" y="3628103"/>
                </a:cubicBezTo>
                <a:lnTo>
                  <a:pt x="371995" y="3628103"/>
                </a:lnTo>
                <a:cubicBezTo>
                  <a:pt x="166548" y="3628103"/>
                  <a:pt x="0" y="3461555"/>
                  <a:pt x="0" y="3256108"/>
                </a:cubicBezTo>
                <a:lnTo>
                  <a:pt x="0" y="371995"/>
                </a:lnTo>
                <a:cubicBezTo>
                  <a:pt x="0" y="166548"/>
                  <a:pt x="166548" y="0"/>
                  <a:pt x="371995"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3902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F793-18FB-D38C-5DF2-21AAF0610B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64342-2B52-59C9-5F89-1EA0B1EC19C3}"/>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4" name="Footer Placeholder 3">
            <a:extLst>
              <a:ext uri="{FF2B5EF4-FFF2-40B4-BE49-F238E27FC236}">
                <a16:creationId xmlns:a16="http://schemas.microsoft.com/office/drawing/2014/main" id="{623D6C93-6F83-BCE9-1AD5-F2229268A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48782-309F-7DE0-8CEC-E0A0CFC5446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06070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32F5A-6F40-7861-DBB2-3A0B0FE49E5D}"/>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3" name="Footer Placeholder 2">
            <a:extLst>
              <a:ext uri="{FF2B5EF4-FFF2-40B4-BE49-F238E27FC236}">
                <a16:creationId xmlns:a16="http://schemas.microsoft.com/office/drawing/2014/main" id="{12479484-C67E-CE3B-FA4B-BF35027A4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E68F4-CA25-CF85-380E-E70087617CC2}"/>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9773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194A-7B96-5DF3-616B-A822F88E3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A4D3D-64B4-8110-4E7A-265962ECD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7F2FA-C6F3-FA5C-4F93-106D110E4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714D9-3B0A-D30F-F47A-B0625BAF6B72}"/>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6" name="Footer Placeholder 5">
            <a:extLst>
              <a:ext uri="{FF2B5EF4-FFF2-40B4-BE49-F238E27FC236}">
                <a16:creationId xmlns:a16="http://schemas.microsoft.com/office/drawing/2014/main" id="{13627182-96BE-B84A-23C4-3E173B013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2976D-2591-EEC0-B985-3E9A184C60E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176877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BB48-498B-E92B-66BC-8D49ACCDE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48702-06BC-7010-5C55-EC74F1A2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49E38-1950-443C-AF13-AD7B871BB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03D4-226B-9E3A-126C-DBF3E358138C}"/>
              </a:ext>
            </a:extLst>
          </p:cNvPr>
          <p:cNvSpPr>
            <a:spLocks noGrp="1"/>
          </p:cNvSpPr>
          <p:nvPr>
            <p:ph type="dt" sz="half" idx="10"/>
          </p:nvPr>
        </p:nvSpPr>
        <p:spPr/>
        <p:txBody>
          <a:bodyPr/>
          <a:lstStyle/>
          <a:p>
            <a:fld id="{2794B4E8-4544-4E04-A910-E21B00144433}" type="datetimeFigureOut">
              <a:rPr lang="en-US" smtClean="0"/>
              <a:t>4/8/2024</a:t>
            </a:fld>
            <a:endParaRPr lang="en-US"/>
          </a:p>
        </p:txBody>
      </p:sp>
      <p:sp>
        <p:nvSpPr>
          <p:cNvPr id="6" name="Footer Placeholder 5">
            <a:extLst>
              <a:ext uri="{FF2B5EF4-FFF2-40B4-BE49-F238E27FC236}">
                <a16:creationId xmlns:a16="http://schemas.microsoft.com/office/drawing/2014/main" id="{61C815C7-5B5A-159D-69AC-16FA8FB32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6ED0B-B70D-6681-21A3-3A6E778A6B7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9958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31176-3696-527C-1B3D-FF8DD36DB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D8AB3-CC90-41B0-C98E-F1899C57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ACF6B-65CF-EE7B-A6E8-98704A0B9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4B4E8-4544-4E04-A910-E21B00144433}" type="datetimeFigureOut">
              <a:rPr lang="en-US" smtClean="0"/>
              <a:t>4/8/2024</a:t>
            </a:fld>
            <a:endParaRPr lang="en-US"/>
          </a:p>
        </p:txBody>
      </p:sp>
      <p:sp>
        <p:nvSpPr>
          <p:cNvPr id="5" name="Footer Placeholder 4">
            <a:extLst>
              <a:ext uri="{FF2B5EF4-FFF2-40B4-BE49-F238E27FC236}">
                <a16:creationId xmlns:a16="http://schemas.microsoft.com/office/drawing/2014/main" id="{499B1CDA-F539-1959-14AD-98F281085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F037CD-B129-9E6D-D18D-1D882546D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32B57-85A5-40E1-835D-9A5882048F59}" type="slidenum">
              <a:rPr lang="en-US" smtClean="0"/>
              <a:t>‹#›</a:t>
            </a:fld>
            <a:endParaRPr lang="en-US"/>
          </a:p>
        </p:txBody>
      </p:sp>
    </p:spTree>
    <p:extLst>
      <p:ext uri="{BB962C8B-B14F-4D97-AF65-F5344CB8AC3E}">
        <p14:creationId xmlns:p14="http://schemas.microsoft.com/office/powerpoint/2010/main" val="363517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9.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8.pn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5.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7.png"/><Relationship Id="rId9" Type="http://schemas.openxmlformats.org/officeDocument/2006/relationships/slide" Target="slide9.xml"/><Relationship Id="rId14" Type="http://schemas.openxmlformats.org/officeDocument/2006/relationships/slide" Target="slide16.xml"/></Relationships>
</file>

<file path=ppt/slides/_rels/slide1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1.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0.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7.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9.png"/><Relationship Id="rId9" Type="http://schemas.openxmlformats.org/officeDocument/2006/relationships/slide" Target="slide9.xml"/><Relationship Id="rId14" Type="http://schemas.openxmlformats.org/officeDocument/2006/relationships/slide" Target="slide16.xml"/></Relationships>
</file>

<file path=ppt/slides/_rels/slide1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3.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2.pn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9.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1.png"/><Relationship Id="rId9" Type="http://schemas.openxmlformats.org/officeDocument/2006/relationships/slide" Target="slide9.xml"/><Relationship Id="rId14" Type="http://schemas.openxmlformats.org/officeDocument/2006/relationships/slide" Target="slide16.xml"/></Relationships>
</file>

<file path=ppt/slides/_rels/slide1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5.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4.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1.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slide" Target="slide16.xml"/></Relationships>
</file>

<file path=ppt/slides/_rels/slide1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7.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6.jpe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3.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5.png"/><Relationship Id="rId9" Type="http://schemas.openxmlformats.org/officeDocument/2006/relationships/slide" Target="slide9.xml"/><Relationship Id="rId14"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9.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8.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5.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7.png"/><Relationship Id="rId9" Type="http://schemas.openxmlformats.org/officeDocument/2006/relationships/slide" Target="slide9.xml"/><Relationship Id="rId14" Type="http://schemas.openxmlformats.org/officeDocument/2006/relationships/slide" Target="slide16.xml"/></Relationships>
</file>

<file path=ppt/slides/_rels/slide1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31.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30.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7.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9.png"/><Relationship Id="rId9" Type="http://schemas.openxmlformats.org/officeDocument/2006/relationships/slide" Target="slide9.xml"/><Relationship Id="rId14" Type="http://schemas.openxmlformats.org/officeDocument/2006/relationships/slide" Target="slide16.xml"/></Relationships>
</file>

<file path=ppt/slides/_rels/slide1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32.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8.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9.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31.png"/><Relationship Id="rId9" Type="http://schemas.openxmlformats.org/officeDocument/2006/relationships/slide" Target="slide9.xml"/><Relationship Id="rId14"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7.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33.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31.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32.png"/><Relationship Id="rId9" Type="http://schemas.openxmlformats.org/officeDocument/2006/relationships/slide" Target="slide9.xml"/><Relationship Id="rId14"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6.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34.pn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32.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7.png"/><Relationship Id="rId9" Type="http://schemas.openxmlformats.org/officeDocument/2006/relationships/slide" Target="slide9.xml"/><Relationship Id="rId14" Type="http://schemas.openxmlformats.org/officeDocument/2006/relationships/slide" Target="slide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5.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4.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7.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6.png"/><Relationship Id="rId9" Type="http://schemas.openxmlformats.org/officeDocument/2006/relationships/slide" Target="slide9.xml"/><Relationship Id="rId14" Type="http://schemas.openxmlformats.org/officeDocument/2006/relationships/slide" Target="slide16.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9.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8.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6.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5.png"/><Relationship Id="rId9" Type="http://schemas.openxmlformats.org/officeDocument/2006/relationships/slide" Target="slide9.xml"/><Relationship Id="rId14" Type="http://schemas.openxmlformats.org/officeDocument/2006/relationships/slide" Target="slide1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slide" Target="slide5.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0.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image" Target="../media/image5.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9.png"/><Relationship Id="rId9" Type="http://schemas.openxmlformats.org/officeDocument/2006/relationships/slide" Target="slide9.xml"/><Relationship Id="rId14" Type="http://schemas.openxmlformats.org/officeDocument/2006/relationships/slide" Target="slide16.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3.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2.jpe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9.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1.png"/><Relationship Id="rId9" Type="http://schemas.openxmlformats.org/officeDocument/2006/relationships/slide" Target="slide9.xml"/><Relationship Id="rId14" Type="http://schemas.openxmlformats.org/officeDocument/2006/relationships/slide" Target="slide16.xml"/></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5.png"/><Relationship Id="rId21" Type="http://schemas.openxmlformats.org/officeDocument/2006/relationships/slide" Target="slide12.xml"/><Relationship Id="rId7" Type="http://schemas.openxmlformats.org/officeDocument/2006/relationships/slide" Target="slide5.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4.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image" Target="../media/image11.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3.png"/><Relationship Id="rId9" Type="http://schemas.openxmlformats.org/officeDocument/2006/relationships/slide" Target="slide9.xml"/><Relationship Id="rId14" Type="http://schemas.openxmlformats.org/officeDocument/2006/relationships/slide" Target="slide16.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7.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6.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3.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5.png"/><Relationship Id="rId9" Type="http://schemas.openxmlformats.org/officeDocument/2006/relationships/slide" Target="slide9.xml"/><Relationship Id="rId14"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2D91-A4DA-F0D0-25A9-B234AFAC2C52}"/>
              </a:ext>
            </a:extLst>
          </p:cNvPr>
          <p:cNvSpPr txBox="1"/>
          <p:nvPr/>
        </p:nvSpPr>
        <p:spPr>
          <a:xfrm>
            <a:off x="186813" y="934065"/>
            <a:ext cx="11887199" cy="5078313"/>
          </a:xfrm>
          <a:prstGeom prst="rect">
            <a:avLst/>
          </a:prstGeom>
          <a:no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Introduction</a:t>
            </a:r>
          </a:p>
          <a:p>
            <a:pPr algn="l"/>
            <a:endParaRPr lang="en-US" sz="5400" b="1" i="0" dirty="0">
              <a:solidFill>
                <a:srgbClr val="0D0D0D"/>
              </a:solidFill>
              <a:effectLst/>
              <a:latin typeface="Söhne"/>
            </a:endParaRPr>
          </a:p>
          <a:p>
            <a:pPr algn="l"/>
            <a:r>
              <a:rPr lang="en-US" sz="3600" b="0" i="0" dirty="0">
                <a:solidFill>
                  <a:srgbClr val="0D0D0D"/>
                </a:solidFill>
                <a:effectLst/>
                <a:latin typeface="Söhne"/>
              </a:rPr>
              <a:t>This project aims to analyze a comprehensive dataset from a retail store chain to uncover insights into sales performance. By examining various metrics such as total profit, items sold, losses, customer demographics, and purchasing behaviors, the goal is to derive meaningful information that can drive strategic business decisions.</a:t>
            </a:r>
            <a:endParaRPr lang="en-US" dirty="0"/>
          </a:p>
        </p:txBody>
      </p:sp>
    </p:spTree>
    <p:extLst>
      <p:ext uri="{BB962C8B-B14F-4D97-AF65-F5344CB8AC3E}">
        <p14:creationId xmlns:p14="http://schemas.microsoft.com/office/powerpoint/2010/main" val="3052646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80869" y="-157848"/>
            <a:ext cx="1237287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cxnSp>
        <p:nvCxnSpPr>
          <p:cNvPr id="20" name="Straight Connector 19">
            <a:extLst>
              <a:ext uri="{FF2B5EF4-FFF2-40B4-BE49-F238E27FC236}">
                <a16:creationId xmlns:a16="http://schemas.microsoft.com/office/drawing/2014/main" id="{8CC79A62-CE65-737E-CFA5-1C1223DF36AC}"/>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432554E7-6ACE-5F74-9C63-48F22E09BFF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9CCF048C-25C6-19C0-5B16-D1033A3ADC35}"/>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82C753D5-8BC5-7FF4-15C0-E6692A6F931C}"/>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A9FE84EB-581B-4C6B-0F47-3D05363D77A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2C1AACAC-C384-162C-D466-A17584B2E896}"/>
              </a:ext>
            </a:extLst>
          </p:cNvPr>
          <p:cNvSpPr/>
          <p:nvPr/>
        </p:nvSpPr>
        <p:spPr>
          <a:xfrm>
            <a:off x="105451" y="242512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hlinkClick r:id="rId11" action="ppaction://hlinksldjump"/>
            <a:extLst>
              <a:ext uri="{FF2B5EF4-FFF2-40B4-BE49-F238E27FC236}">
                <a16:creationId xmlns:a16="http://schemas.microsoft.com/office/drawing/2014/main" id="{223DA766-6838-7696-1D26-757029DD66E3}"/>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82FF888B-558A-15D3-E440-1B3CDC32E7CB}"/>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7825F4B7-4CF5-A81B-BAA0-695EF1F1856D}"/>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89F7D4AA-30B1-24F0-AAA0-E549A971873D}"/>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7693B06B-1A36-EF22-43ED-3698E5067AEF}"/>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10D030EC-1951-903C-245F-D0DDA2231FD0}"/>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DFD4015-9EEA-F1F1-068F-F0C280BE87E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A5F8ABC3-6F8F-0557-DD3F-1F6AD4F81399}"/>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7F915CF-21FB-92C6-ED02-D7E1748F63B6}"/>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6C23B83D-18E2-8AE4-4284-D695513A5B38}"/>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8068BC17-3C0A-47E2-B087-44E8A0B0551B}"/>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3F3E594-8769-0BB2-34F1-42DC71C56444}"/>
              </a:ext>
            </a:extLst>
          </p:cNvPr>
          <p:cNvSpPr txBox="1"/>
          <p:nvPr/>
        </p:nvSpPr>
        <p:spPr>
          <a:xfrm>
            <a:off x="553107" y="1231334"/>
            <a:ext cx="3240145" cy="4247317"/>
          </a:xfrm>
          <a:prstGeom prst="rect">
            <a:avLst/>
          </a:prstGeom>
          <a:noFill/>
        </p:spPr>
        <p:txBody>
          <a:bodyPr wrap="square" rtlCol="0">
            <a:spAutoFit/>
          </a:bodyPr>
          <a:lstStyle/>
          <a:p>
            <a:r>
              <a:rPr kumimoji="0" lang="en-US" altLang="en-US" b="0" i="0" u="none" strike="noStrike" cap="none" normalizeH="0" baseline="0" dirty="0">
                <a:ln>
                  <a:noFill/>
                </a:ln>
                <a:solidFill>
                  <a:schemeClr val="bg1"/>
                </a:solidFill>
                <a:effectLst/>
                <a:latin typeface="Söhne"/>
              </a:rPr>
              <a:t>This bar chart shows the profit generated by each product category :</a:t>
            </a:r>
          </a:p>
          <a:p>
            <a:endParaRPr kumimoji="0" lang="en-US" altLang="en-US" b="0" i="0" u="none" strike="noStrike" cap="none" normalizeH="0" baseline="0" dirty="0">
              <a:ln>
                <a:noFill/>
              </a:ln>
              <a:solidFill>
                <a:schemeClr val="bg1"/>
              </a:solidFill>
              <a:effectLst/>
              <a:latin typeface="Söhne"/>
            </a:endParaRPr>
          </a:p>
          <a:p>
            <a:r>
              <a:rPr kumimoji="0" lang="en-US" altLang="en-US" b="0" i="0" u="none" strike="noStrike" cap="none" normalizeH="0" baseline="0" dirty="0">
                <a:ln>
                  <a:noFill/>
                </a:ln>
                <a:solidFill>
                  <a:schemeClr val="bg1"/>
                </a:solidFill>
                <a:effectLst/>
                <a:latin typeface="Söhne"/>
              </a:rPr>
              <a:t>Clothing is the most profitable category, generating $10M.</a:t>
            </a:r>
          </a:p>
          <a:p>
            <a:r>
              <a:rPr kumimoji="0" lang="en-US" altLang="en-US" b="0" i="0" u="none" strike="noStrike" cap="none" normalizeH="0" baseline="0" dirty="0">
                <a:ln>
                  <a:noFill/>
                </a:ln>
                <a:solidFill>
                  <a:schemeClr val="bg1"/>
                </a:solidFill>
                <a:effectLst/>
                <a:latin typeface="Söhne"/>
              </a:rPr>
              <a:t>Technology and Shoes are also significant, with $5.4M and $5.1M respectively.</a:t>
            </a:r>
          </a:p>
          <a:p>
            <a:r>
              <a:rPr kumimoji="0" lang="en-US" altLang="en-US" b="0" i="0" u="none" strike="noStrike" cap="none" normalizeH="0" baseline="0" dirty="0">
                <a:ln>
                  <a:noFill/>
                </a:ln>
                <a:solidFill>
                  <a:schemeClr val="bg1"/>
                </a:solidFill>
                <a:effectLst/>
                <a:latin typeface="Söhne"/>
              </a:rPr>
              <a:t>Cosmetics, Toys, Food &amp; Beverage, Books, and Souvenir bring in lower profits, ranging from $1.3M to $0.1M.</a:t>
            </a:r>
          </a:p>
          <a:p>
            <a:r>
              <a:rPr kumimoji="0" lang="en-US" altLang="en-US" b="0" i="0" u="none" strike="noStrike" cap="none" normalizeH="0" baseline="0" dirty="0">
                <a:ln>
                  <a:noFill/>
                </a:ln>
                <a:solidFill>
                  <a:schemeClr val="bg1"/>
                </a:solidFill>
                <a:effectLst/>
                <a:latin typeface="Söhne"/>
              </a:rPr>
              <a:t>Clothing stands out as the top contributor to the store's profit.</a:t>
            </a:r>
            <a:endParaRPr lang="en-US" dirty="0"/>
          </a:p>
        </p:txBody>
      </p:sp>
    </p:spTree>
    <p:extLst>
      <p:ext uri="{BB962C8B-B14F-4D97-AF65-F5344CB8AC3E}">
        <p14:creationId xmlns:p14="http://schemas.microsoft.com/office/powerpoint/2010/main" val="2195224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376003" y="420091"/>
            <a:ext cx="3472515" cy="480131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bar chart outlines the losses incurred by each product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Clothing shows the highest loss at $0.77M.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Technology and Shoes follow with losses of $0.46M and $0.39M, respectively.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Cosmetics, Toys, Books, Food &amp; Beverage, and Souvenir categories show smaller losses, ranging from $0.10M to $0.01M.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Although Clothing was the most profitable category, it also has the highest losses, which could indicate high sales volumes with significant markdowns or returns.</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65A5224F-2AF6-3925-11BE-96907637FB43}"/>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7BB3E03F-52D2-1DED-EEF4-52B638CD019A}"/>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A02E4AB9-8122-6767-F9D3-5771D5B5F156}"/>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FED92AB7-5D96-A33B-D3B8-C0222FAD4900}"/>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13FAFAAF-BF9D-19E4-9E41-4D65EA1E1A2F}"/>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DD22322C-A287-AB5F-8E0C-13BDC1CB6334}"/>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DCEAF4DA-3151-C888-F505-681B3B6C05F0}"/>
              </a:ext>
            </a:extLst>
          </p:cNvPr>
          <p:cNvSpPr/>
          <p:nvPr/>
        </p:nvSpPr>
        <p:spPr>
          <a:xfrm>
            <a:off x="105451" y="283218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0F39387A-FC9C-7764-5321-C09F03A04E03}"/>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C6B26872-7346-858C-1459-39ED244841C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0944EDDC-E943-7DF1-A7BB-B225924EC7FD}"/>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49899A81-98DD-4776-4567-790294307CAD}"/>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BBA8C89C-DA46-3FC6-3EAB-C00EF74268DC}"/>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FB38DFCC-F441-BC63-0B48-5EFAFE32456C}"/>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908AF4E1-C148-2C29-4033-D0CAD8021C4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2C6429E7-45F4-8E59-16F1-C92EA3FEEE8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3CB3964-4DA2-90D6-33BA-7ECAC57869C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BCD30B86-C12A-EF16-5B53-87C5F5DBF39C}"/>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49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00748" y="786441"/>
            <a:ext cx="3472514"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bar chart outlines losses incurred by the store, categorized by state: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California shows the most significant losses at -$332K.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New York, Texas, Pennsylvania, Ohio, and Illinois also experience substantial losses, ranging from -$91K to -$215K.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Smaller States: Kentucky, Idaho, and Indiana have the least losses, from -$21K to -$26K.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California, despite its high profits, also incurs the largest losses, which may suggest a high cost of operations or other financial inefficiencies in that state.</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0B2B9ECD-5940-CC32-38AF-92276AF5B027}"/>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19AC9AA7-A072-5F41-C1B8-CD3CA288B9FE}"/>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FF2F3BAE-DD9A-32FD-C219-600C4B40D393}"/>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EAE81D0D-5820-DD98-DB09-BD7658D47B45}"/>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B26674EE-D618-657A-3332-B529E933F807}"/>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D250B1F1-DB22-26BF-3FC6-504AB544ADE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B9C7DF1-0597-3DBC-751F-36E88190543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385662A9-8656-E662-B74F-85767F2FF86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8A06C8BC-9B91-C9AE-0186-B509CF822D9F}"/>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70B64586-9108-513E-1EE0-E6EF72BD9391}"/>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478126D-541D-4A15-8FA9-98250EE16FC5}"/>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1086F035-F0E3-3B2B-A7D8-3E3000090251}"/>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6244464A-0332-FCD2-B33A-E5ED64428326}"/>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1322D7E1-5C9F-DD79-A217-9D26B091E40B}"/>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1C2726D9-032D-5F4D-B6C8-E63CF363C48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C36BF7D-A33B-4971-1191-2053AC691D95}"/>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BB5C68B7-3E16-A725-0FAE-307D8D52ACD5}"/>
              </a:ext>
            </a:extLst>
          </p:cNvPr>
          <p:cNvSpPr/>
          <p:nvPr/>
        </p:nvSpPr>
        <p:spPr>
          <a:xfrm>
            <a:off x="105451" y="3235336"/>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79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11015" y="-157848"/>
            <a:ext cx="12403015"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48351" y="1125415"/>
            <a:ext cx="3331586"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donut chart displays the distribution of losses by region: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South: Highest losses at -$552.98K (30.39%).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Central: -$546.68K (30.04%).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West: -$421.51K (23.16%).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East: Lowest losses at -$298.41K (16.4%).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South and Central regions are nearly tied for the highest losses, with the East region incurring the least. This contrasts with the profit distribution where the West was highest.</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52BB0550-500E-6B24-B2FB-672C7AF4ACF3}"/>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DC101F71-8D0A-3254-53AC-C234705859D7}"/>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56294A5D-9514-A613-9C45-6CE27B19456D}"/>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94143082-AC68-5AFE-5367-388D64AE1BAD}"/>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80E98035-90CD-9583-3CD8-3C5656E77579}"/>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4D7822B6-8632-215E-1B1B-886DDF025DAC}"/>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A9557658-0AFF-9054-4527-F35D7AE4F0DB}"/>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6D57B18E-5516-DEFA-19E1-155E75480176}"/>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46FCD2CB-381C-B2FC-FE54-C4A13EAA6720}"/>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F78FB67D-4FDD-0FAE-B5F4-1C6D23D3D033}"/>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3ECA72C-30E9-CD98-D140-5E4234FC987A}"/>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C1D4D873-1369-A7E4-F9D7-CF6644DFB280}"/>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452B683D-7262-AFC7-616E-A22C18CAB540}"/>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58A2A909-1E97-6189-8D4B-0E1B2A4BD736}"/>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197D7B24-73C5-370B-FCD3-AB6247788E5C}"/>
              </a:ext>
            </a:extLst>
          </p:cNvPr>
          <p:cNvSpPr/>
          <p:nvPr/>
        </p:nvSpPr>
        <p:spPr>
          <a:xfrm>
            <a:off x="105451" y="3648285"/>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C7E34BD-BDF6-4775-10EC-92058C23F049}"/>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392D30FF-2A1A-A793-1ACD-5D5CF51EBF6D}"/>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33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25491" y="420091"/>
            <a:ext cx="3491607"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line graph depicts losses by day over a period, possibly a month: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There are sharp fluctuations in daily losses, with some days showing significant dips up to -$150K.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graph shows a notable downward trend towards the end of the period, indicating an increase in losses.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variability suggests inconsistent performance, which might be due to various factors such as sales promotions, restocking issues, or operational challenges on specific days.</a:t>
            </a:r>
            <a:endParaRPr kumimoji="0" lang="en-US" altLang="en-US" b="0" i="0" u="none" strike="noStrike" cap="none" normalizeH="0" baseline="0" dirty="0">
              <a:ln>
                <a:noFill/>
              </a:ln>
              <a:solidFill>
                <a:schemeClr val="bg1"/>
              </a:solidFill>
              <a:effectLst/>
              <a:latin typeface="Arial" panose="020B0604020202020204" pitchFamily="34" charset="0"/>
            </a:endParaRPr>
          </a:p>
        </p:txBody>
      </p:sp>
      <p:cxnSp>
        <p:nvCxnSpPr>
          <p:cNvPr id="41" name="Straight Connector 40">
            <a:extLst>
              <a:ext uri="{FF2B5EF4-FFF2-40B4-BE49-F238E27FC236}">
                <a16:creationId xmlns:a16="http://schemas.microsoft.com/office/drawing/2014/main" id="{CDA8FF63-F78D-A347-F1BB-52B62E78F3BA}"/>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hlinkClick r:id="rId6" action="ppaction://hlinksldjump"/>
            <a:extLst>
              <a:ext uri="{FF2B5EF4-FFF2-40B4-BE49-F238E27FC236}">
                <a16:creationId xmlns:a16="http://schemas.microsoft.com/office/drawing/2014/main" id="{8FBC01B5-1BF1-BF10-87D3-B207DFF1C6D0}"/>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7" action="ppaction://hlinksldjump"/>
            <a:extLst>
              <a:ext uri="{FF2B5EF4-FFF2-40B4-BE49-F238E27FC236}">
                <a16:creationId xmlns:a16="http://schemas.microsoft.com/office/drawing/2014/main" id="{E209D186-30AA-3850-FB7B-1473860D2F19}"/>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8" action="ppaction://hlinksldjump"/>
            <a:extLst>
              <a:ext uri="{FF2B5EF4-FFF2-40B4-BE49-F238E27FC236}">
                <a16:creationId xmlns:a16="http://schemas.microsoft.com/office/drawing/2014/main" id="{FACD9E4D-DEB8-802A-4D53-68254261D0D2}"/>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9" action="ppaction://hlinksldjump"/>
            <a:extLst>
              <a:ext uri="{FF2B5EF4-FFF2-40B4-BE49-F238E27FC236}">
                <a16:creationId xmlns:a16="http://schemas.microsoft.com/office/drawing/2014/main" id="{DABAAB8C-70C4-BEC7-8ABD-7D1AAD24ADE3}"/>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10" action="ppaction://hlinksldjump"/>
            <a:extLst>
              <a:ext uri="{FF2B5EF4-FFF2-40B4-BE49-F238E27FC236}">
                <a16:creationId xmlns:a16="http://schemas.microsoft.com/office/drawing/2014/main" id="{DB4BD26E-F666-BA3B-3D71-F1231F5F0326}"/>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11" action="ppaction://hlinksldjump"/>
            <a:extLst>
              <a:ext uri="{FF2B5EF4-FFF2-40B4-BE49-F238E27FC236}">
                <a16:creationId xmlns:a16="http://schemas.microsoft.com/office/drawing/2014/main" id="{A90BDCBD-836E-B0C8-2500-00CEEB8BD2F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12" action="ppaction://hlinksldjump"/>
            <a:extLst>
              <a:ext uri="{FF2B5EF4-FFF2-40B4-BE49-F238E27FC236}">
                <a16:creationId xmlns:a16="http://schemas.microsoft.com/office/drawing/2014/main" id="{C4EE1C2F-53A8-E461-09F0-AB2F5AE9CA67}"/>
              </a:ext>
            </a:extLst>
          </p:cNvPr>
          <p:cNvSpPr/>
          <p:nvPr/>
        </p:nvSpPr>
        <p:spPr>
          <a:xfrm>
            <a:off x="105451" y="405144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hlinkClick r:id="rId13" action="ppaction://hlinksldjump"/>
            <a:extLst>
              <a:ext uri="{FF2B5EF4-FFF2-40B4-BE49-F238E27FC236}">
                <a16:creationId xmlns:a16="http://schemas.microsoft.com/office/drawing/2014/main" id="{B9E7BFA1-3E40-1F2E-B45F-E3F531A7C503}"/>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hlinkClick r:id="rId14" action="ppaction://hlinksldjump"/>
            <a:extLst>
              <a:ext uri="{FF2B5EF4-FFF2-40B4-BE49-F238E27FC236}">
                <a16:creationId xmlns:a16="http://schemas.microsoft.com/office/drawing/2014/main" id="{11853B82-D1AF-BF1D-8F09-689B1C164005}"/>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hlinkClick r:id="rId15" action="ppaction://hlinksldjump"/>
            <a:extLst>
              <a:ext uri="{FF2B5EF4-FFF2-40B4-BE49-F238E27FC236}">
                <a16:creationId xmlns:a16="http://schemas.microsoft.com/office/drawing/2014/main" id="{A405CED5-C165-E34A-681C-7723AF66ABD6}"/>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hlinkClick r:id="rId16" action="ppaction://hlinksldjump"/>
            <a:extLst>
              <a:ext uri="{FF2B5EF4-FFF2-40B4-BE49-F238E27FC236}">
                <a16:creationId xmlns:a16="http://schemas.microsoft.com/office/drawing/2014/main" id="{252E38FE-0F72-C5C1-BCE9-CC06508F599D}"/>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17" action="ppaction://hlinksldjump"/>
            <a:extLst>
              <a:ext uri="{FF2B5EF4-FFF2-40B4-BE49-F238E27FC236}">
                <a16:creationId xmlns:a16="http://schemas.microsoft.com/office/drawing/2014/main" id="{A9FC9444-25BA-2297-009E-E876229560C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18" action="ppaction://hlinksldjump"/>
            <a:extLst>
              <a:ext uri="{FF2B5EF4-FFF2-40B4-BE49-F238E27FC236}">
                <a16:creationId xmlns:a16="http://schemas.microsoft.com/office/drawing/2014/main" id="{CABD104E-9531-5ABF-DBFE-93AAF49B4221}"/>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19" action="ppaction://hlinksldjump"/>
            <a:extLst>
              <a:ext uri="{FF2B5EF4-FFF2-40B4-BE49-F238E27FC236}">
                <a16:creationId xmlns:a16="http://schemas.microsoft.com/office/drawing/2014/main" id="{CB6BD509-ACF5-C327-F8C4-A020E42B6FDB}"/>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hlinkClick r:id="rId20" action="ppaction://hlinksldjump"/>
            <a:extLst>
              <a:ext uri="{FF2B5EF4-FFF2-40B4-BE49-F238E27FC236}">
                <a16:creationId xmlns:a16="http://schemas.microsoft.com/office/drawing/2014/main" id="{CB14DB9C-EDA5-1854-C590-0F9D8D416153}"/>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hlinkClick r:id="rId21" action="ppaction://hlinksldjump"/>
            <a:extLst>
              <a:ext uri="{FF2B5EF4-FFF2-40B4-BE49-F238E27FC236}">
                <a16:creationId xmlns:a16="http://schemas.microsoft.com/office/drawing/2014/main" id="{B8C75F13-B393-7A71-EAB9-8FC98D25D974}"/>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788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67442" y="794497"/>
            <a:ext cx="3400167"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bar chart displays the count of payment methods used: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Cash: Most popular, used 44K times.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Credit Card: Second most common, 35K uses.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Debit Card: Least used, with 20K occurrences.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Cash transactions are the leading payment method for this store.</a:t>
            </a:r>
            <a:endParaRPr lang="en-US" dirty="0">
              <a:solidFill>
                <a:schemeClr val="bg1"/>
              </a:solidFill>
            </a:endParaRPr>
          </a:p>
        </p:txBody>
      </p:sp>
      <p:cxnSp>
        <p:nvCxnSpPr>
          <p:cNvPr id="20" name="Straight Connector 19">
            <a:extLst>
              <a:ext uri="{FF2B5EF4-FFF2-40B4-BE49-F238E27FC236}">
                <a16:creationId xmlns:a16="http://schemas.microsoft.com/office/drawing/2014/main" id="{F7526EFA-67AF-E21C-36A7-1A7035CE6E72}"/>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697302A6-006E-406C-7B86-76AA60F91A08}"/>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1A1019C6-AB35-C1C9-E7F1-EFCC04E6A5EB}"/>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734EBE05-CDFB-3787-01D7-AD61693D5822}"/>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BB5640EE-8432-6784-65A9-7D225C1B87BB}"/>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A769E59C-F82D-8251-2791-3B359CB20E55}"/>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B9EBE3F2-5F85-2213-CD2C-3326983570FF}"/>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4E967855-D7BD-8CC1-5608-5D0CADE0339E}"/>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ED46284F-A559-5874-0555-6AA204197E3D}"/>
              </a:ext>
            </a:extLst>
          </p:cNvPr>
          <p:cNvSpPr/>
          <p:nvPr/>
        </p:nvSpPr>
        <p:spPr>
          <a:xfrm>
            <a:off x="105451" y="4461946"/>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AD26D571-CA16-AA96-6A50-EE7060D492DC}"/>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2DC5AD4C-6DF6-5840-F180-430A690D3D3D}"/>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196FF1-3608-4AEA-F6C1-E2BE0B31FA79}"/>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6D9A8E68-5B04-92AD-BEF3-686D618E3EA0}"/>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21318C0A-FFAB-83F9-403E-BF2C06DD914B}"/>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ECB6C8B-51D8-2D7F-CD9B-4D91AC2B730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0AE16F5E-90BA-C1A1-8F9F-178D495F8346}"/>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77E6F25D-736A-A46C-9D0F-FCC76C00E805}"/>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416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0531" y="-157848"/>
            <a:ext cx="12302532"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67442" y="795449"/>
            <a:ext cx="3449738"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line graph shows total profit by customer 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There are significant fluctuations in profit across different 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No single age group consistently outperforms others, indicating a diverse age demographic contributing to profit.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Peaks and troughs are scattered throughout, suggesting that purchasing power and preference may vary greatly within the customer base.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This data might be useful for targeted marketing and sales strategies across different age groups.</a:t>
            </a:r>
            <a:endParaRPr lang="en-US" dirty="0">
              <a:solidFill>
                <a:schemeClr val="bg1"/>
              </a:solidFill>
            </a:endParaRPr>
          </a:p>
        </p:txBody>
      </p:sp>
      <p:cxnSp>
        <p:nvCxnSpPr>
          <p:cNvPr id="20" name="Straight Connector 19">
            <a:extLst>
              <a:ext uri="{FF2B5EF4-FFF2-40B4-BE49-F238E27FC236}">
                <a16:creationId xmlns:a16="http://schemas.microsoft.com/office/drawing/2014/main" id="{0F48FEAE-60F4-F520-3653-47F9D898FCB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7FA4DC9E-5083-181A-C67E-10461D045D2E}"/>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BAC02C22-B9CF-BB62-ECB8-3651B7AA3266}"/>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D047ED61-1E9D-12A2-7E65-95A53790E51A}"/>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2A4DDAE6-A312-D120-E7E4-066CDFB328C1}"/>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4AD1058D-EDAA-2EF1-A4E4-F1AB186C279F}"/>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2369E3B-AC63-1A5A-F664-BC60FC2497BE}"/>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9B896634-12EE-075C-6D7B-ADD6FB0D47CF}"/>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65AC2034-7C38-DE31-2357-F8CF0EA1E8FD}"/>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16B2EDC4-06F5-8996-3F2F-D5CC815E839C}"/>
              </a:ext>
            </a:extLst>
          </p:cNvPr>
          <p:cNvSpPr/>
          <p:nvPr/>
        </p:nvSpPr>
        <p:spPr>
          <a:xfrm>
            <a:off x="107056" y="4876315"/>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24B75541-7BB1-806D-CF57-AE4A4B33D8CE}"/>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949944-E214-5C78-AD51-01DE278E02AB}"/>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46CE69C-7155-68A2-7119-C9F54AF30A6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C54F3563-FD07-EA81-D168-ED354C2D64A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E3CB98BE-B334-A5EF-7BF2-55AB3ECECCED}"/>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36DD9621-95AA-0D90-2D0E-7EA17E3FD93C}"/>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0CA7F479-9EE6-8584-1254-CCE90953A3C3}"/>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208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3" y="-157848"/>
            <a:ext cx="12352774"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51655" y="1316216"/>
            <a:ext cx="3205424"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bar chart represents the customer count by gender: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Female: There are 59.48K female customers.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Male: The count of male customers is 39.98K.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chart indicates that female customers are more prevalent than male customers for this store.</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0465EBB4-81E0-4C8E-ABAE-3B67E0D1BFD8}"/>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FDD17CFD-675C-E468-4E0C-52BB9DF6F37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749F3C13-FA7D-200C-E053-DE125BFC9CD1}"/>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B55C34C3-EC87-5708-B148-E64CA1F592D7}"/>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D08F8759-51C6-C836-AD33-9B36C73C9278}"/>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6C2ED776-1DE8-340D-B674-684F36FE6E24}"/>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AF83260-F6AE-C646-A13D-EC8B58CC93B5}"/>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91D880ED-0D10-C8F1-DECF-EC888D71DD81}"/>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3401C77E-D307-FA44-064D-E56A6774227E}"/>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62780719-D1E0-D3DD-7057-CE126A1DB210}"/>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F69FD2F-9523-A068-1F54-7871752D812B}"/>
              </a:ext>
            </a:extLst>
          </p:cNvPr>
          <p:cNvSpPr/>
          <p:nvPr/>
        </p:nvSpPr>
        <p:spPr>
          <a:xfrm>
            <a:off x="105451" y="5286534"/>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0BC346-1769-FA77-FCEE-C95063A09BC8}"/>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84854E52-FF27-EDE6-A626-400A5AD76816}"/>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1DD4DD89-161F-5A90-928A-F5E6BE580E94}"/>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91B65115-E276-82DD-9B6F-E2532127A1B7}"/>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53584534-34B0-038C-4C95-917F1B019DB8}"/>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C0884083-7349-F15F-AA74-1C1046F8FB80}"/>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40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20579" y="-157848"/>
            <a:ext cx="1231258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32563" y="602907"/>
            <a:ext cx="3247375"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line graph represents the count of customers by 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There are noticeable variations in the customer count across different 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No single age group consistently dominates in terms of customer count.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There are several peaks that might indicate age groups with a slightly higher number of customers, although these differences do not appear to be very pronounced.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customer base seems diverse in age, with various age groups represented similarly.</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6D557C9E-4083-889C-2F49-DE7A06E832A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360FCCF8-1528-2E3E-AE65-705096D5ADC5}"/>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B06121F0-2FB4-77C7-96F6-A3521F032E19}"/>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805E4FF5-BE55-879A-873C-8467980BF14D}"/>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F9F36330-4139-3165-A775-D0FA175F5BC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688179F7-70D2-E104-6BAA-0567A0000CE8}"/>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4753872C-AB65-3246-C276-6B0536F35DC7}"/>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D6C25FCA-4B5A-DAF3-FD46-F9ECF58EC104}"/>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FB0D1DEB-7892-9B3A-B599-B9E7BB3A92FF}"/>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0F01BE89-8B40-BE60-CD9F-49B46163B505}"/>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134F6E4-1FED-3DD4-F64E-7D8A141470FC}"/>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043D4D5-C43A-6211-49D7-992A343BC83F}"/>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DB4D1BD1-664E-B1C1-9635-E3F768C55D42}"/>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CB63763E-A15F-7242-D70B-9F2C59151096}"/>
              </a:ext>
            </a:extLst>
          </p:cNvPr>
          <p:cNvSpPr/>
          <p:nvPr/>
        </p:nvSpPr>
        <p:spPr>
          <a:xfrm>
            <a:off x="105451" y="572494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3A9930D-3F2A-6A28-8673-61ABCD1EB7A2}"/>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87432716-DB0F-305B-716B-28A661E4449F}"/>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55683CFA-DE62-4E6D-174B-5A234F1EDBD2}"/>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58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157848"/>
            <a:ext cx="12282435"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29645" y="1225689"/>
            <a:ext cx="3054699" cy="5632311"/>
          </a:xfrm>
          <a:prstGeom prst="rect">
            <a:avLst/>
          </a:prstGeom>
          <a:noFill/>
        </p:spPr>
        <p:txBody>
          <a:bodyPr wrap="square" rtlCol="0">
            <a:spAutoFit/>
          </a:bodyPr>
          <a:lstStyle/>
          <a:p>
            <a:r>
              <a:rPr lang="en-US" dirty="0">
                <a:solidFill>
                  <a:schemeClr val="bg1"/>
                </a:solidFill>
              </a:rPr>
              <a:t>The screenshot shows two lists of data columns, presumably from a database or spreadsheet for different store data. They include common fields like age, category, </a:t>
            </a:r>
            <a:r>
              <a:rPr lang="en-US" dirty="0" err="1">
                <a:solidFill>
                  <a:schemeClr val="bg1"/>
                </a:solidFill>
              </a:rPr>
              <a:t>customer_id</a:t>
            </a:r>
            <a:r>
              <a:rPr lang="en-US" dirty="0">
                <a:solidFill>
                  <a:schemeClr val="bg1"/>
                </a:solidFill>
              </a:rPr>
              <a:t>, gender, and payment method. Unique to the right list is 'Changed </a:t>
            </a:r>
            <a:r>
              <a:rPr lang="en-US" dirty="0" err="1">
                <a:solidFill>
                  <a:schemeClr val="bg1"/>
                </a:solidFill>
              </a:rPr>
              <a:t>Type.total_profit</a:t>
            </a:r>
            <a:r>
              <a:rPr lang="en-US" dirty="0">
                <a:solidFill>
                  <a:schemeClr val="bg1"/>
                </a:solidFill>
              </a:rPr>
              <a:t>' and 'Losses', indicating losses has been formatted or calculated differently than in the original data set.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20" name="Straight Connector 19">
            <a:extLst>
              <a:ext uri="{FF2B5EF4-FFF2-40B4-BE49-F238E27FC236}">
                <a16:creationId xmlns:a16="http://schemas.microsoft.com/office/drawing/2014/main" id="{E52B032D-A585-2DD9-F52F-F6FAFF00A77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E95BD744-4348-EE0E-038C-0F5120A3B76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5F3C7990-7F55-DD1C-8838-3C0477627127}"/>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70E3A474-D00C-84D1-49A9-243034EA6BB0}"/>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59116B03-7E63-6077-1E33-CAEDD3041D18}"/>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3F901F05-7199-EF6F-572A-52E438CD915A}"/>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6513195A-0878-28FC-69F2-5E8B69DB10BB}"/>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3311BBFF-BF23-50BA-1DE8-A4F811B775B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3DAF1422-0D16-D779-B7C5-27D9329374FE}"/>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79B7105B-F7CD-BD03-54F7-5B1EFCB21C8F}"/>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E708289-2376-13A2-DED5-F24FA9B701F1}"/>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A029758D-5646-091A-0B7B-332100C7F66B}"/>
              </a:ext>
            </a:extLst>
          </p:cNvPr>
          <p:cNvSpPr/>
          <p:nvPr/>
        </p:nvSpPr>
        <p:spPr>
          <a:xfrm>
            <a:off x="101837" y="615253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4437C00A-56B2-03CF-835E-C94ADA03E948}"/>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39735C7A-A121-D92A-878C-30FE35D676E6}"/>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005CBBB-7153-9AD7-540B-0F9C46410B8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6EB03980-0437-2ABB-AEDA-D931922D0A5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D52C3826-CFC5-F67B-5419-147EAE5D2178}"/>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302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2D91-A4DA-F0D0-25A9-B234AFAC2C52}"/>
              </a:ext>
            </a:extLst>
          </p:cNvPr>
          <p:cNvSpPr txBox="1"/>
          <p:nvPr/>
        </p:nvSpPr>
        <p:spPr>
          <a:xfrm>
            <a:off x="186813" y="934065"/>
            <a:ext cx="11887199" cy="4524315"/>
          </a:xfrm>
          <a:prstGeom prst="rect">
            <a:avLst/>
          </a:prstGeom>
          <a:blipFill>
            <a:blip r:embed="rId2"/>
            <a:tile tx="0" ty="0" sx="100000" sy="100000" flip="none" algn="tl"/>
          </a:blip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Objective</a:t>
            </a:r>
          </a:p>
          <a:p>
            <a:pPr algn="l"/>
            <a:endParaRPr lang="en-US" sz="5400" b="1" i="0" dirty="0">
              <a:solidFill>
                <a:srgbClr val="0D0D0D"/>
              </a:solidFill>
              <a:effectLst/>
              <a:latin typeface="Söhne"/>
            </a:endParaRPr>
          </a:p>
          <a:p>
            <a:pPr algn="l"/>
            <a:r>
              <a:rPr lang="en-US" sz="3600" b="0" i="0" dirty="0">
                <a:solidFill>
                  <a:srgbClr val="0D0D0D"/>
                </a:solidFill>
                <a:effectLst/>
                <a:latin typeface="Söhne"/>
              </a:rPr>
              <a:t>The objective is to understand the store's performance across different categories and regions, identify trends in customer preferences, and detect areas of profit and loss. This will inform the management team on potential areas for growth, cost reduction, and customer engagement strategies.</a:t>
            </a:r>
            <a:endParaRPr lang="en-US" dirty="0"/>
          </a:p>
        </p:txBody>
      </p:sp>
    </p:spTree>
    <p:extLst>
      <p:ext uri="{BB962C8B-B14F-4D97-AF65-F5344CB8AC3E}">
        <p14:creationId xmlns:p14="http://schemas.microsoft.com/office/powerpoint/2010/main" val="42823902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9899F-E4FD-B964-9B22-260429026032}"/>
              </a:ext>
            </a:extLst>
          </p:cNvPr>
          <p:cNvSpPr txBox="1"/>
          <p:nvPr/>
        </p:nvSpPr>
        <p:spPr>
          <a:xfrm>
            <a:off x="117987" y="240804"/>
            <a:ext cx="12192000" cy="5847755"/>
          </a:xfrm>
          <a:prstGeom prst="rect">
            <a:avLst/>
          </a:prstGeom>
          <a:no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Conclusion</a:t>
            </a:r>
          </a:p>
          <a:p>
            <a:pPr algn="l"/>
            <a:r>
              <a:rPr lang="en-US" sz="3200" b="0" i="0" dirty="0">
                <a:solidFill>
                  <a:srgbClr val="0D0D0D"/>
                </a:solidFill>
                <a:effectLst/>
                <a:latin typeface="Söhne"/>
              </a:rPr>
              <a:t>The analysis revealed that while clothing is the most profitable and the most sold category, it also accounts for the most significant losses, indicating a need for inventory and pricing strategy refinement. Customer demographics showed a higher female clientele, with cash being the most preferred payment method. The age distribution of customers did not display a specific trend, suggesting a broad market appeal. Regional analysis indicated the West as the most profitable region, while the South and Central regions experienced higher losses. These insights could be leveraged to tailor marketing campaigns, optimize product assortments, and enhance operational efficiencies.</a:t>
            </a:r>
            <a:endParaRPr lang="en-US" dirty="0"/>
          </a:p>
        </p:txBody>
      </p:sp>
    </p:spTree>
    <p:extLst>
      <p:ext uri="{BB962C8B-B14F-4D97-AF65-F5344CB8AC3E}">
        <p14:creationId xmlns:p14="http://schemas.microsoft.com/office/powerpoint/2010/main" val="2627469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C76910-A945-73BE-6F3F-995FC98F5D6A}"/>
              </a:ext>
            </a:extLst>
          </p:cNvPr>
          <p:cNvSpPr txBox="1"/>
          <p:nvPr/>
        </p:nvSpPr>
        <p:spPr>
          <a:xfrm>
            <a:off x="2418735" y="1130710"/>
            <a:ext cx="6322142" cy="2862322"/>
          </a:xfrm>
          <a:prstGeom prst="rect">
            <a:avLst/>
          </a:prstGeom>
          <a:noFill/>
        </p:spPr>
        <p:txBody>
          <a:bodyPr wrap="square" rtlCol="0">
            <a:spAutoFit/>
          </a:bodyPr>
          <a:lstStyle/>
          <a:p>
            <a:pPr algn="ctr"/>
            <a:endParaRPr lang="en-US" sz="6000" b="1" dirty="0"/>
          </a:p>
          <a:p>
            <a:pPr algn="ctr"/>
            <a:endParaRPr lang="en-US" sz="6000" b="1" dirty="0"/>
          </a:p>
          <a:p>
            <a:pPr algn="ctr"/>
            <a:r>
              <a:rPr lang="en-US" sz="6000" b="1" dirty="0"/>
              <a:t>   Visualization</a:t>
            </a:r>
          </a:p>
        </p:txBody>
      </p:sp>
    </p:spTree>
    <p:extLst>
      <p:ext uri="{BB962C8B-B14F-4D97-AF65-F5344CB8AC3E}">
        <p14:creationId xmlns:p14="http://schemas.microsoft.com/office/powerpoint/2010/main" val="2761144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98216" y="526678"/>
            <a:ext cx="3221056" cy="60016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This dashboard provides a snapshot of a store's sales performance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Total Profit : The store made $22.95 million in profit.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Total Items Sold: 299,000 items were sold.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Profit by State : California leads with $4.4M, followed by New York at $2.7M.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Profit by Region : The West region is the most profitable at $7.31M (31.84% of total), with East, Central, and South following.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Quantity by Category: Clothing is the most sold category with 104K items, while souvenirs are the least at 15K.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Profit by Category : Clothing brings in the most profit at $10M, while souvenirs bring in the least at $0.1M.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data suggests a strong emphasis on clothing for both sales volume and profit</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cxnSp>
        <p:nvCxnSpPr>
          <p:cNvPr id="10" name="Straight Connector 9">
            <a:extLst>
              <a:ext uri="{FF2B5EF4-FFF2-40B4-BE49-F238E27FC236}">
                <a16:creationId xmlns:a16="http://schemas.microsoft.com/office/drawing/2014/main" id="{4F034203-57DB-4AB5-2AE8-168114BFADE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hlinkClick r:id="rId6" action="ppaction://hlinksldjump"/>
            <a:extLst>
              <a:ext uri="{FF2B5EF4-FFF2-40B4-BE49-F238E27FC236}">
                <a16:creationId xmlns:a16="http://schemas.microsoft.com/office/drawing/2014/main" id="{55A8914E-9BE6-E12B-FDD8-0789E9FF802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7" action="ppaction://hlinksldjump"/>
            <a:extLst>
              <a:ext uri="{FF2B5EF4-FFF2-40B4-BE49-F238E27FC236}">
                <a16:creationId xmlns:a16="http://schemas.microsoft.com/office/drawing/2014/main" id="{89558EB0-D28B-418D-4ED4-A904E5F888DB}"/>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8" action="ppaction://hlinksldjump"/>
            <a:extLst>
              <a:ext uri="{FF2B5EF4-FFF2-40B4-BE49-F238E27FC236}">
                <a16:creationId xmlns:a16="http://schemas.microsoft.com/office/drawing/2014/main" id="{F00FBB93-0D20-F9F3-889E-1F56BA1421AF}"/>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9" action="ppaction://hlinksldjump"/>
            <a:extLst>
              <a:ext uri="{FF2B5EF4-FFF2-40B4-BE49-F238E27FC236}">
                <a16:creationId xmlns:a16="http://schemas.microsoft.com/office/drawing/2014/main" id="{90F62670-08A4-ABF5-96F8-3EC69F53F23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0" action="ppaction://hlinksldjump"/>
            <a:extLst>
              <a:ext uri="{FF2B5EF4-FFF2-40B4-BE49-F238E27FC236}">
                <a16:creationId xmlns:a16="http://schemas.microsoft.com/office/drawing/2014/main" id="{C22FB464-DA77-470B-A9BF-AB0910F2F8B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1" action="ppaction://hlinksldjump"/>
            <a:extLst>
              <a:ext uri="{FF2B5EF4-FFF2-40B4-BE49-F238E27FC236}">
                <a16:creationId xmlns:a16="http://schemas.microsoft.com/office/drawing/2014/main" id="{CAC47C04-46F4-DF0E-99B7-2A98D86CDEE6}"/>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2" action="ppaction://hlinksldjump"/>
            <a:extLst>
              <a:ext uri="{FF2B5EF4-FFF2-40B4-BE49-F238E27FC236}">
                <a16:creationId xmlns:a16="http://schemas.microsoft.com/office/drawing/2014/main" id="{C47F30D7-D22B-5A68-58BB-42D18BD91B23}"/>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13" action="ppaction://hlinksldjump"/>
            <a:extLst>
              <a:ext uri="{FF2B5EF4-FFF2-40B4-BE49-F238E27FC236}">
                <a16:creationId xmlns:a16="http://schemas.microsoft.com/office/drawing/2014/main" id="{13301D70-BE1A-5D32-33DB-C17C80073EA0}"/>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4" action="ppaction://hlinksldjump"/>
            <a:extLst>
              <a:ext uri="{FF2B5EF4-FFF2-40B4-BE49-F238E27FC236}">
                <a16:creationId xmlns:a16="http://schemas.microsoft.com/office/drawing/2014/main" id="{5FBA854F-84A0-452A-AD49-E93D81CCB53F}"/>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15" action="ppaction://hlinksldjump"/>
            <a:extLst>
              <a:ext uri="{FF2B5EF4-FFF2-40B4-BE49-F238E27FC236}">
                <a16:creationId xmlns:a16="http://schemas.microsoft.com/office/drawing/2014/main" id="{CDD2D5D0-585A-A919-4DA2-B85D6C302320}"/>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6" action="ppaction://hlinksldjump"/>
            <a:extLst>
              <a:ext uri="{FF2B5EF4-FFF2-40B4-BE49-F238E27FC236}">
                <a16:creationId xmlns:a16="http://schemas.microsoft.com/office/drawing/2014/main" id="{C161BF36-1DBA-16C1-9749-DD96448D8417}"/>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17" action="ppaction://hlinksldjump"/>
            <a:extLst>
              <a:ext uri="{FF2B5EF4-FFF2-40B4-BE49-F238E27FC236}">
                <a16:creationId xmlns:a16="http://schemas.microsoft.com/office/drawing/2014/main" id="{8A8F2C93-2C0C-FE22-56C1-B5C53034E1B6}"/>
              </a:ext>
            </a:extLst>
          </p:cNvPr>
          <p:cNvSpPr/>
          <p:nvPr/>
        </p:nvSpPr>
        <p:spPr>
          <a:xfrm>
            <a:off x="105451" y="-4298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18" action="ppaction://hlinksldjump"/>
            <a:extLst>
              <a:ext uri="{FF2B5EF4-FFF2-40B4-BE49-F238E27FC236}">
                <a16:creationId xmlns:a16="http://schemas.microsoft.com/office/drawing/2014/main" id="{2F805428-1675-551B-16A0-BC0BF3C77057}"/>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19" action="ppaction://hlinksldjump"/>
            <a:extLst>
              <a:ext uri="{FF2B5EF4-FFF2-40B4-BE49-F238E27FC236}">
                <a16:creationId xmlns:a16="http://schemas.microsoft.com/office/drawing/2014/main" id="{CBFA026B-873D-1FD5-20C2-E95A791C1B47}"/>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20" action="ppaction://hlinksldjump"/>
            <a:extLst>
              <a:ext uri="{FF2B5EF4-FFF2-40B4-BE49-F238E27FC236}">
                <a16:creationId xmlns:a16="http://schemas.microsoft.com/office/drawing/2014/main" id="{98CE3AAB-E78D-B144-F4CC-E7AA48CC2D11}"/>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21" action="ppaction://hlinksldjump"/>
            <a:extLst>
              <a:ext uri="{FF2B5EF4-FFF2-40B4-BE49-F238E27FC236}">
                <a16:creationId xmlns:a16="http://schemas.microsoft.com/office/drawing/2014/main" id="{956737A8-AE71-E3B8-511B-B557B1296191}"/>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43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cxnSp>
        <p:nvCxnSpPr>
          <p:cNvPr id="39" name="Straight Connector 38">
            <a:extLst>
              <a:ext uri="{FF2B5EF4-FFF2-40B4-BE49-F238E27FC236}">
                <a16:creationId xmlns:a16="http://schemas.microsoft.com/office/drawing/2014/main" id="{ED9319DB-A94A-7C02-A36E-2046A785687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a:hlinkClick r:id="rId6" action="ppaction://hlinksldjump"/>
            <a:extLst>
              <a:ext uri="{FF2B5EF4-FFF2-40B4-BE49-F238E27FC236}">
                <a16:creationId xmlns:a16="http://schemas.microsoft.com/office/drawing/2014/main" id="{E218869D-4B29-0710-4B50-97A6A3F961DE}"/>
              </a:ext>
            </a:extLst>
          </p:cNvPr>
          <p:cNvSpPr/>
          <p:nvPr/>
        </p:nvSpPr>
        <p:spPr>
          <a:xfrm>
            <a:off x="105451" y="394822"/>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7" action="ppaction://hlinksldjump"/>
            <a:extLst>
              <a:ext uri="{FF2B5EF4-FFF2-40B4-BE49-F238E27FC236}">
                <a16:creationId xmlns:a16="http://schemas.microsoft.com/office/drawing/2014/main" id="{375F5BF5-06BB-ED73-8E49-95F34C05D487}"/>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8" action="ppaction://hlinksldjump"/>
            <a:extLst>
              <a:ext uri="{FF2B5EF4-FFF2-40B4-BE49-F238E27FC236}">
                <a16:creationId xmlns:a16="http://schemas.microsoft.com/office/drawing/2014/main" id="{75EE5083-7D7F-3DEA-16BE-353F310BFA8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9" action="ppaction://hlinksldjump"/>
            <a:extLst>
              <a:ext uri="{FF2B5EF4-FFF2-40B4-BE49-F238E27FC236}">
                <a16:creationId xmlns:a16="http://schemas.microsoft.com/office/drawing/2014/main" id="{9F9F713F-F871-A2FF-ED14-9FE962C6B300}"/>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10" action="ppaction://hlinksldjump"/>
            <a:extLst>
              <a:ext uri="{FF2B5EF4-FFF2-40B4-BE49-F238E27FC236}">
                <a16:creationId xmlns:a16="http://schemas.microsoft.com/office/drawing/2014/main" id="{89F3BC5A-1A13-248B-BA7B-898595A276D9}"/>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11" action="ppaction://hlinksldjump"/>
            <a:extLst>
              <a:ext uri="{FF2B5EF4-FFF2-40B4-BE49-F238E27FC236}">
                <a16:creationId xmlns:a16="http://schemas.microsoft.com/office/drawing/2014/main" id="{6C424B77-3C5B-DE69-1A49-2C4A0EE6CF80}"/>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12" action="ppaction://hlinksldjump"/>
            <a:extLst>
              <a:ext uri="{FF2B5EF4-FFF2-40B4-BE49-F238E27FC236}">
                <a16:creationId xmlns:a16="http://schemas.microsoft.com/office/drawing/2014/main" id="{7BB8362F-E62F-C681-0516-2B2C3B7440CC}"/>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13" action="ppaction://hlinksldjump"/>
            <a:extLst>
              <a:ext uri="{FF2B5EF4-FFF2-40B4-BE49-F238E27FC236}">
                <a16:creationId xmlns:a16="http://schemas.microsoft.com/office/drawing/2014/main" id="{70ED5861-49F1-C190-D1B6-1EF3D23DBC56}"/>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14" action="ppaction://hlinksldjump"/>
            <a:extLst>
              <a:ext uri="{FF2B5EF4-FFF2-40B4-BE49-F238E27FC236}">
                <a16:creationId xmlns:a16="http://schemas.microsoft.com/office/drawing/2014/main" id="{9AB64163-E937-354C-E844-D67F9F65DAF4}"/>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hlinkClick r:id="rId15" action="ppaction://hlinksldjump"/>
            <a:extLst>
              <a:ext uri="{FF2B5EF4-FFF2-40B4-BE49-F238E27FC236}">
                <a16:creationId xmlns:a16="http://schemas.microsoft.com/office/drawing/2014/main" id="{6742ABE1-1D28-B7B4-7126-7F2BEB4DB2A1}"/>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hlinkClick r:id="rId16" action="ppaction://hlinksldjump"/>
            <a:extLst>
              <a:ext uri="{FF2B5EF4-FFF2-40B4-BE49-F238E27FC236}">
                <a16:creationId xmlns:a16="http://schemas.microsoft.com/office/drawing/2014/main" id="{5F08475B-417F-E4AF-DD67-9111E78CC877}"/>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hlinkClick r:id="rId17" action="ppaction://hlinksldjump"/>
            <a:extLst>
              <a:ext uri="{FF2B5EF4-FFF2-40B4-BE49-F238E27FC236}">
                <a16:creationId xmlns:a16="http://schemas.microsoft.com/office/drawing/2014/main" id="{E107A8DF-5511-414A-8EF0-0C51EC1A6E12}"/>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hlinkClick r:id="rId18" action="ppaction://hlinksldjump"/>
            <a:extLst>
              <a:ext uri="{FF2B5EF4-FFF2-40B4-BE49-F238E27FC236}">
                <a16:creationId xmlns:a16="http://schemas.microsoft.com/office/drawing/2014/main" id="{BFC9473B-CE91-4C2E-6760-172DFE72595A}"/>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19" action="ppaction://hlinksldjump"/>
            <a:extLst>
              <a:ext uri="{FF2B5EF4-FFF2-40B4-BE49-F238E27FC236}">
                <a16:creationId xmlns:a16="http://schemas.microsoft.com/office/drawing/2014/main" id="{000719DD-1546-3693-29E6-D3D2C521439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20" action="ppaction://hlinksldjump"/>
            <a:extLst>
              <a:ext uri="{FF2B5EF4-FFF2-40B4-BE49-F238E27FC236}">
                <a16:creationId xmlns:a16="http://schemas.microsoft.com/office/drawing/2014/main" id="{8BD3F217-7350-9803-A144-18DF6E66881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21" action="ppaction://hlinksldjump"/>
            <a:extLst>
              <a:ext uri="{FF2B5EF4-FFF2-40B4-BE49-F238E27FC236}">
                <a16:creationId xmlns:a16="http://schemas.microsoft.com/office/drawing/2014/main" id="{2CEE2A25-7662-F487-861C-0A82876398DF}"/>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C986BBE-B10B-DD04-1BD2-8E3C99B3C823}"/>
              </a:ext>
            </a:extLst>
          </p:cNvPr>
          <p:cNvSpPr txBox="1"/>
          <p:nvPr/>
        </p:nvSpPr>
        <p:spPr>
          <a:xfrm>
            <a:off x="425492" y="198388"/>
            <a:ext cx="3423026" cy="59093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dashboard details the losses of the same store: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Total Losses: The store incurred $1.82 million in losses.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Losses by Category: Clothing leads to losses at $0.77M, followed by Technology at $0.46M.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Losses by Region: The South has the highest losses at $552.98K, which is 30.39% of total losses.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Losses by State: Massachusetts has the highest individual state loss at $0.04M.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Losses by Day: There's a fluctuating loss pattern with some days reaching up to $200K in losses.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Despite high profits in clothing sales, it also accounts for the largest category of losses</a:t>
            </a:r>
            <a:endParaRPr lang="en-US" dirty="0"/>
          </a:p>
        </p:txBody>
      </p:sp>
    </p:spTree>
    <p:extLst>
      <p:ext uri="{BB962C8B-B14F-4D97-AF65-F5344CB8AC3E}">
        <p14:creationId xmlns:p14="http://schemas.microsoft.com/office/powerpoint/2010/main" val="209375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44736" y="198388"/>
            <a:ext cx="3335199" cy="69865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This segment of the dashboard provides customer and payment insights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Total Customers: 99.46K customers made purchases.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Payment Methods: Cash was the most used payment method (44K), followed by credit cards (35K) and debit cards (20K).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Customer Gender: More females (59.48K) than males (39.98K) shopped at the store.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Profit by Age: The line graph shows fluctuations in profit across different ages, without a clear trend or age group dominating in profitability.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Customer Count by Age: A similar line graph indicates the count of customers across age groups, showing variability but no dominant age group.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Cash is the most preferred payment method, and females make up a larger portion of the customer base. Age does not show a consistent pattern in relation to profit or customer </a:t>
            </a:r>
            <a:r>
              <a:rPr kumimoji="0" lang="en-US" altLang="en-US" sz="1600" b="0" i="0" u="none" strike="noStrike" cap="none" normalizeH="0" baseline="0" dirty="0" err="1">
                <a:ln>
                  <a:noFill/>
                </a:ln>
                <a:solidFill>
                  <a:schemeClr val="bg1"/>
                </a:solidFill>
                <a:effectLst/>
                <a:latin typeface="Söhne"/>
              </a:rPr>
              <a:t>count.User</a:t>
            </a:r>
            <a:endParaRPr kumimoji="0" lang="en-US" altLang="en-US" sz="1600" b="0" i="0" u="none" strike="noStrike" cap="none" normalizeH="0" baseline="0" dirty="0">
              <a:ln>
                <a:noFill/>
              </a:ln>
              <a:solidFill>
                <a:schemeClr val="bg1"/>
              </a:solidFill>
              <a:effectLst/>
              <a:latin typeface="Söhne"/>
            </a:endParaRPr>
          </a:p>
        </p:txBody>
      </p:sp>
      <p:sp>
        <p:nvSpPr>
          <p:cNvPr id="16" name="Oval 15">
            <a:hlinkClick r:id="rId6" action="ppaction://hlinksldjump"/>
            <a:extLst>
              <a:ext uri="{FF2B5EF4-FFF2-40B4-BE49-F238E27FC236}">
                <a16:creationId xmlns:a16="http://schemas.microsoft.com/office/drawing/2014/main" id="{D30D5052-C189-6342-45E2-8407494C3787}"/>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BE96F97-04D8-AB99-EEC0-F82DB68D8CD4}"/>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7" action="ppaction://hlinksldjump"/>
            <a:extLst>
              <a:ext uri="{FF2B5EF4-FFF2-40B4-BE49-F238E27FC236}">
                <a16:creationId xmlns:a16="http://schemas.microsoft.com/office/drawing/2014/main" id="{371BBC8F-AC99-EC22-3031-D744CEAB10FB}"/>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6" action="ppaction://hlinksldjump"/>
            <a:extLst>
              <a:ext uri="{FF2B5EF4-FFF2-40B4-BE49-F238E27FC236}">
                <a16:creationId xmlns:a16="http://schemas.microsoft.com/office/drawing/2014/main" id="{A93E90E1-5E38-53D1-AF64-E1C17E8EB1D9}"/>
              </a:ext>
            </a:extLst>
          </p:cNvPr>
          <p:cNvSpPr/>
          <p:nvPr/>
        </p:nvSpPr>
        <p:spPr>
          <a:xfrm>
            <a:off x="105451" y="77277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389D529A-4B41-8B4D-A428-38B1FD843BD4}"/>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A1F4E8C2-A443-9E11-647E-173C92467B6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9DD3213D-396F-698E-D39D-F62C993FED6E}"/>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FB664EFD-F36B-2FB3-F05B-9C63301DF0AF}"/>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42B455EF-A43F-93E0-59DA-C61667F613A4}"/>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B309CB4A-9550-8E53-36A6-5F0086F9E69B}"/>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BE5BCC6A-7D59-F6EF-3773-AE222CFB06EE}"/>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6F255704-D069-49A4-B8D2-F0494A99EBAE}"/>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E1700FAF-F1AB-C83E-E5B5-B40C6A39C89C}"/>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99BA4B02-B2BA-F22A-830A-BC21ECCF9095}"/>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6F2ED5F0-B501-27D4-5499-FA5ADEF9CE0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2D9E8A2-1264-2AE7-EF2E-32197058BE30}"/>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9E735369-8CC9-0C90-7655-95136BBEFA75}"/>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3D1C09B2-A598-0AE6-73E9-56E076CAD010}"/>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542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7" y="-157848"/>
            <a:ext cx="12262338"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16931" y="675925"/>
            <a:ext cx="3263006" cy="59093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chart shows the profit generated by each state for the store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Top Performers: California ($4.4M) and New York ($2.7M) are the highest profit-generating states.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Middle Tier: States like Pennsylvania, Illinois, Washington, and Ohio are in the middle profit range, around $1.0M to $1.3M.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Lower Tier: Several states like Kentucky and Indiana are at the lower end with $0.3M in profit.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There is a clear disparity between the top-performing states and others, indicating a possible focus area for market strategy</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B7854D61-6E6D-561F-D2F7-9860BA405C55}"/>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66BB9137-7A5C-85E5-AF87-A41E0226DC5F}"/>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67AB6182-2369-1F85-26E9-D8E2C4A15908}"/>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E6D427F2-4C9E-278F-23DC-F08B49055F01}"/>
              </a:ext>
            </a:extLst>
          </p:cNvPr>
          <p:cNvSpPr/>
          <p:nvPr/>
        </p:nvSpPr>
        <p:spPr>
          <a:xfrm>
            <a:off x="105451" y="1188308"/>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919FB39B-4F68-D4DF-F551-B89620F3C26F}"/>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B8CC42C4-C415-545E-75A5-DF97A539B302}"/>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C0F13523-6B51-51F7-862C-93060C38F83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87160362-87CB-EDF6-1030-25A1552FB9E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8644869F-C8B2-CBA5-3D84-0BE6CEE25573}"/>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B628EC91-D8FC-235E-8D6B-BB5D8E8ABBC0}"/>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9C18E13-8303-326B-C231-1051C3CBB34B}"/>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80058E6-6427-5C47-6F5A-2B2F31EDC57F}"/>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77055724-8EC2-07AB-DF3F-853EA0D8A4F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5193817A-9F23-1293-142C-C8DE24D1D8F0}"/>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8F1A5A31-ADEB-B149-5EAE-2A29DD30545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A8E834E0-7809-72B8-00FA-5CF93B9054EF}"/>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824A7718-F983-793B-60FC-99C9747FB32A}"/>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636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25491" y="602906"/>
            <a:ext cx="3423024"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This bar chart depicts the quantity of items sold by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Clothing is the most popular category with 104K items sold.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Cosmetics and Food &amp; Beverage follow with 46K and 44K items respectively.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Toys, Shoes, Technology, Books, and Souvenir are less popular, each with 30K or 15K items sold.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chart highlights Clothing as the most sold category by a significant margin.</a:t>
            </a:r>
            <a:endParaRPr kumimoji="0" lang="en-US" altLang="en-US" b="0" i="0" u="none" strike="noStrike" cap="none" normalizeH="0" baseline="0" dirty="0">
              <a:ln>
                <a:noFill/>
              </a:ln>
              <a:solidFill>
                <a:schemeClr val="bg1"/>
              </a:solidFill>
              <a:effectLst/>
              <a:latin typeface="Arial" panose="020B0604020202020204" pitchFamily="34" charset="0"/>
            </a:endParaRPr>
          </a:p>
        </p:txBody>
      </p:sp>
      <p:sp>
        <p:nvSpPr>
          <p:cNvPr id="16" name="Oval 15">
            <a:hlinkClick r:id="rId6" action="ppaction://hlinksldjump"/>
            <a:extLst>
              <a:ext uri="{FF2B5EF4-FFF2-40B4-BE49-F238E27FC236}">
                <a16:creationId xmlns:a16="http://schemas.microsoft.com/office/drawing/2014/main" id="{61157317-3E26-AD96-1BE0-90EE1C88D89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8679827-DACB-0BC4-6945-EF804C1F9EFF}"/>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7" action="ppaction://hlinksldjump"/>
            <a:extLst>
              <a:ext uri="{FF2B5EF4-FFF2-40B4-BE49-F238E27FC236}">
                <a16:creationId xmlns:a16="http://schemas.microsoft.com/office/drawing/2014/main" id="{A348E6B0-229F-FFD2-9041-E79F20662821}"/>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6" action="ppaction://hlinksldjump"/>
            <a:extLst>
              <a:ext uri="{FF2B5EF4-FFF2-40B4-BE49-F238E27FC236}">
                <a16:creationId xmlns:a16="http://schemas.microsoft.com/office/drawing/2014/main" id="{C35746E5-98EC-F394-B9D1-0F825C16E6D5}"/>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536B673B-C73C-E45B-EBAA-4FD0A2011C6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5CDAF625-88C4-A684-913C-FC0331F68386}"/>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9E826DA5-9F57-619C-0F64-14419FA3089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8EBEBD07-F645-D1D3-600E-B9258597A923}"/>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7DC1B6CE-443D-7842-58BC-288CC06B392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DE2F3D0B-02B8-0106-12D6-C2755D0900C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30469959-E19D-61E5-F7A9-F0257B8BA541}"/>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8B8FEB2-AABF-6926-9D91-757CB2873F1B}"/>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3A88280-C1F8-2CD2-CA0B-39D6C9C8F744}"/>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110DCA5-B985-7849-1085-65A3A061AC5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E5C63DB2-093E-C7D4-3CCC-A359BAFDFC23}"/>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600D828-8F51-D200-0F6E-B81BD38002D4}"/>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D2846D52-5F69-66E0-B151-2D6288260A4D}"/>
              </a:ext>
            </a:extLst>
          </p:cNvPr>
          <p:cNvSpPr/>
          <p:nvPr/>
        </p:nvSpPr>
        <p:spPr>
          <a:xfrm>
            <a:off x="105451" y="160261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hlinkClick r:id="rId21" action="ppaction://hlinksldjump"/>
            <a:extLst>
              <a:ext uri="{FF2B5EF4-FFF2-40B4-BE49-F238E27FC236}">
                <a16:creationId xmlns:a16="http://schemas.microsoft.com/office/drawing/2014/main" id="{3A4D8F70-D8FB-B98F-0A77-8E49134F3E0D}"/>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46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61665" y="704042"/>
            <a:ext cx="3331587"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donut chart provides a breakdown of total profit by region: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West: Highest profit at $7.31M, which is 31.84% of the total.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East: Second with $6.58M in profit, 28.68% of total.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Central: $5.36M in profit, 23.34% of the total.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South: The least profitable with $3.71M, making up 16.15% of total profits.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West region is the most significant contributor to profit, followed closely by the East. The South region, while still profitable, contributes the least</a:t>
            </a:r>
            <a:r>
              <a:rPr kumimoji="0" lang="en-US" altLang="en-US" sz="1600" b="0" i="0" u="none" strike="noStrike" cap="none" normalizeH="0" baseline="0" dirty="0">
                <a:ln>
                  <a:noFill/>
                </a:ln>
                <a:solidFill>
                  <a:schemeClr val="bg1"/>
                </a:solidFill>
                <a:effectLst/>
                <a:latin typeface="Söhne"/>
              </a:rPr>
              <a:t>.</a:t>
            </a:r>
            <a:endParaRPr lang="en-US" dirty="0"/>
          </a:p>
        </p:txBody>
      </p:sp>
      <p:cxnSp>
        <p:nvCxnSpPr>
          <p:cNvPr id="20" name="Straight Connector 19">
            <a:extLst>
              <a:ext uri="{FF2B5EF4-FFF2-40B4-BE49-F238E27FC236}">
                <a16:creationId xmlns:a16="http://schemas.microsoft.com/office/drawing/2014/main" id="{ADFB2D01-C8A8-954D-8D1E-2140D243D1FB}"/>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B1DBB4D4-50BE-5665-A3D1-FC7F65513F23}"/>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D0D01249-D108-3F55-3F5C-6C1C55510DAC}"/>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B58F4D23-43DB-F9CD-EA0A-40D2CCA2E4C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7398A81F-9452-1D81-5AAA-9A04A6C17BC8}"/>
              </a:ext>
            </a:extLst>
          </p:cNvPr>
          <p:cNvSpPr/>
          <p:nvPr/>
        </p:nvSpPr>
        <p:spPr>
          <a:xfrm>
            <a:off x="105451" y="200930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F42A9B41-75A8-540F-204A-56A733CBD1F5}"/>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77093BFF-F476-A8F3-61E9-B92AA122766A}"/>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E2D8358D-A579-1866-9207-7C5CBF9436F5}"/>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FF996A84-CEAB-27ED-5302-9A20C9C8716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F07B1ACE-E32F-55DA-A016-04A190B94D78}"/>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D41C2F8C-5878-A676-AE0C-132816418D13}"/>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FDEB83B-D4D4-550D-A41B-E0E7FFFE37FD}"/>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E041AAF8-0FA2-2872-0BE4-88C083794F17}"/>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D357F1F5-ACFF-7CDC-3E3D-9C40EE8A6E99}"/>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5FFACB5A-F987-192D-04D3-9A0B356179E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1274B3AE-875D-FDEE-3C13-0E2BE3EB23F6}"/>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2606380E-B9E6-D3D5-69A1-DE4391C90326}"/>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09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1635</Words>
  <Application>Microsoft Office PowerPoint</Application>
  <PresentationFormat>Widescreen</PresentationFormat>
  <Paragraphs>112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Sakr</dc:creator>
  <cp:lastModifiedBy>Ahmed Samy Ismail Sakr</cp:lastModifiedBy>
  <cp:revision>31</cp:revision>
  <dcterms:created xsi:type="dcterms:W3CDTF">2024-03-15T03:07:54Z</dcterms:created>
  <dcterms:modified xsi:type="dcterms:W3CDTF">2024-04-08T00:52:06Z</dcterms:modified>
</cp:coreProperties>
</file>